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7345363" cy="10333038"/>
  <p:notesSz cx="6807200" cy="9939338"/>
  <p:defaultTextStyle>
    <a:defPPr>
      <a:defRPr lang="ja-JP"/>
    </a:defPPr>
    <a:lvl1pPr marL="0" algn="l" defTabSz="944037" rtl="0" eaLnBrk="1" latinLnBrk="0" hangingPunct="1">
      <a:defRPr kumimoji="1" sz="1800" kern="1200">
        <a:solidFill>
          <a:schemeClr val="tx1"/>
        </a:solidFill>
        <a:latin typeface="+mn-lt"/>
        <a:ea typeface="+mn-ea"/>
        <a:cs typeface="+mn-cs"/>
      </a:defRPr>
    </a:lvl1pPr>
    <a:lvl2pPr marL="472018" algn="l" defTabSz="944037" rtl="0" eaLnBrk="1" latinLnBrk="0" hangingPunct="1">
      <a:defRPr kumimoji="1" sz="1800" kern="1200">
        <a:solidFill>
          <a:schemeClr val="tx1"/>
        </a:solidFill>
        <a:latin typeface="+mn-lt"/>
        <a:ea typeface="+mn-ea"/>
        <a:cs typeface="+mn-cs"/>
      </a:defRPr>
    </a:lvl2pPr>
    <a:lvl3pPr marL="944037" algn="l" defTabSz="944037" rtl="0" eaLnBrk="1" latinLnBrk="0" hangingPunct="1">
      <a:defRPr kumimoji="1" sz="1800" kern="1200">
        <a:solidFill>
          <a:schemeClr val="tx1"/>
        </a:solidFill>
        <a:latin typeface="+mn-lt"/>
        <a:ea typeface="+mn-ea"/>
        <a:cs typeface="+mn-cs"/>
      </a:defRPr>
    </a:lvl3pPr>
    <a:lvl4pPr marL="1416055" algn="l" defTabSz="944037" rtl="0" eaLnBrk="1" latinLnBrk="0" hangingPunct="1">
      <a:defRPr kumimoji="1" sz="1800" kern="1200">
        <a:solidFill>
          <a:schemeClr val="tx1"/>
        </a:solidFill>
        <a:latin typeface="+mn-lt"/>
        <a:ea typeface="+mn-ea"/>
        <a:cs typeface="+mn-cs"/>
      </a:defRPr>
    </a:lvl4pPr>
    <a:lvl5pPr marL="1888074" algn="l" defTabSz="944037" rtl="0" eaLnBrk="1" latinLnBrk="0" hangingPunct="1">
      <a:defRPr kumimoji="1" sz="1800" kern="1200">
        <a:solidFill>
          <a:schemeClr val="tx1"/>
        </a:solidFill>
        <a:latin typeface="+mn-lt"/>
        <a:ea typeface="+mn-ea"/>
        <a:cs typeface="+mn-cs"/>
      </a:defRPr>
    </a:lvl5pPr>
    <a:lvl6pPr marL="2360092" algn="l" defTabSz="944037" rtl="0" eaLnBrk="1" latinLnBrk="0" hangingPunct="1">
      <a:defRPr kumimoji="1" sz="1800" kern="1200">
        <a:solidFill>
          <a:schemeClr val="tx1"/>
        </a:solidFill>
        <a:latin typeface="+mn-lt"/>
        <a:ea typeface="+mn-ea"/>
        <a:cs typeface="+mn-cs"/>
      </a:defRPr>
    </a:lvl6pPr>
    <a:lvl7pPr marL="2832111" algn="l" defTabSz="944037" rtl="0" eaLnBrk="1" latinLnBrk="0" hangingPunct="1">
      <a:defRPr kumimoji="1" sz="1800" kern="1200">
        <a:solidFill>
          <a:schemeClr val="tx1"/>
        </a:solidFill>
        <a:latin typeface="+mn-lt"/>
        <a:ea typeface="+mn-ea"/>
        <a:cs typeface="+mn-cs"/>
      </a:defRPr>
    </a:lvl7pPr>
    <a:lvl8pPr marL="3304129" algn="l" defTabSz="944037" rtl="0" eaLnBrk="1" latinLnBrk="0" hangingPunct="1">
      <a:defRPr kumimoji="1" sz="1800" kern="1200">
        <a:solidFill>
          <a:schemeClr val="tx1"/>
        </a:solidFill>
        <a:latin typeface="+mn-lt"/>
        <a:ea typeface="+mn-ea"/>
        <a:cs typeface="+mn-cs"/>
      </a:defRPr>
    </a:lvl8pPr>
    <a:lvl9pPr marL="3776147" algn="l" defTabSz="944037"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23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a:srgbClr val="99CCFF"/>
    <a:srgbClr val="009999"/>
    <a:srgbClr val="99FFCC"/>
    <a:srgbClr val="FF7C80"/>
    <a:srgbClr val="FFCCCC"/>
    <a:srgbClr val="CCCCFF"/>
    <a:srgbClr val="0000CC"/>
    <a:srgbClr val="CCFFCC"/>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47" autoAdjust="0"/>
    <p:restoredTop sz="94660"/>
  </p:normalViewPr>
  <p:slideViewPr>
    <p:cSldViewPr>
      <p:cViewPr varScale="1">
        <p:scale>
          <a:sx n="73" d="100"/>
          <a:sy n="73" d="100"/>
        </p:scale>
        <p:origin x="3708" y="66"/>
      </p:cViewPr>
      <p:guideLst>
        <p:guide orient="horz" pos="3255"/>
        <p:guide pos="231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6967"/>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40" y="2"/>
            <a:ext cx="2949787" cy="496967"/>
          </a:xfrm>
          <a:prstGeom prst="rect">
            <a:avLst/>
          </a:prstGeom>
        </p:spPr>
        <p:txBody>
          <a:bodyPr vert="horz" lIns="91433" tIns="45716" rIns="91433" bIns="45716" rtlCol="0"/>
          <a:lstStyle>
            <a:lvl1pPr algn="r">
              <a:defRPr sz="1200"/>
            </a:lvl1pPr>
          </a:lstStyle>
          <a:p>
            <a:fld id="{674628E3-FACE-42BB-9410-02DDA5A918F8}" type="datetimeFigureOut">
              <a:rPr kumimoji="1" lang="ja-JP" altLang="en-US" smtClean="0"/>
              <a:t>2020/4/30</a:t>
            </a:fld>
            <a:endParaRPr kumimoji="1" lang="ja-JP" altLang="en-US" dirty="0"/>
          </a:p>
        </p:txBody>
      </p:sp>
      <p:sp>
        <p:nvSpPr>
          <p:cNvPr id="4" name="スライド イメージ プレースホルダー 3"/>
          <p:cNvSpPr>
            <a:spLocks noGrp="1" noRot="1" noChangeAspect="1"/>
          </p:cNvSpPr>
          <p:nvPr>
            <p:ph type="sldImg" idx="2"/>
          </p:nvPr>
        </p:nvSpPr>
        <p:spPr>
          <a:xfrm>
            <a:off x="2078038" y="744538"/>
            <a:ext cx="2651125" cy="3729037"/>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0721" y="4721187"/>
            <a:ext cx="5445760" cy="4472703"/>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8"/>
            <a:ext cx="2949787" cy="49696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33" tIns="45716" rIns="91433" bIns="45716" rtlCol="0" anchor="b"/>
          <a:lstStyle>
            <a:lvl1pPr algn="r">
              <a:defRPr sz="1200"/>
            </a:lvl1pPr>
          </a:lstStyle>
          <a:p>
            <a:fld id="{4A441A68-05C4-4D5C-A64B-6E1A9535DD70}" type="slidenum">
              <a:rPr kumimoji="1" lang="ja-JP" altLang="en-US" smtClean="0"/>
              <a:t>‹#›</a:t>
            </a:fld>
            <a:endParaRPr kumimoji="1" lang="ja-JP" altLang="en-US" dirty="0"/>
          </a:p>
        </p:txBody>
      </p:sp>
    </p:spTree>
    <p:extLst>
      <p:ext uri="{BB962C8B-B14F-4D97-AF65-F5344CB8AC3E}">
        <p14:creationId xmlns:p14="http://schemas.microsoft.com/office/powerpoint/2010/main" val="3177047922"/>
      </p:ext>
    </p:extLst>
  </p:cSld>
  <p:clrMap bg1="lt1" tx1="dk1" bg2="lt2" tx2="dk2" accent1="accent1" accent2="accent2" accent3="accent3" accent4="accent4" accent5="accent5" accent6="accent6" hlink="hlink" folHlink="folHlink"/>
  <p:notesStyle>
    <a:lvl1pPr marL="0" algn="l" defTabSz="944037" rtl="0" eaLnBrk="1" latinLnBrk="0" hangingPunct="1">
      <a:defRPr kumimoji="1" sz="1300" kern="1200">
        <a:solidFill>
          <a:schemeClr val="tx1"/>
        </a:solidFill>
        <a:latin typeface="+mn-lt"/>
        <a:ea typeface="+mn-ea"/>
        <a:cs typeface="+mn-cs"/>
      </a:defRPr>
    </a:lvl1pPr>
    <a:lvl2pPr marL="472018" algn="l" defTabSz="944037" rtl="0" eaLnBrk="1" latinLnBrk="0" hangingPunct="1">
      <a:defRPr kumimoji="1" sz="1300" kern="1200">
        <a:solidFill>
          <a:schemeClr val="tx1"/>
        </a:solidFill>
        <a:latin typeface="+mn-lt"/>
        <a:ea typeface="+mn-ea"/>
        <a:cs typeface="+mn-cs"/>
      </a:defRPr>
    </a:lvl2pPr>
    <a:lvl3pPr marL="944037" algn="l" defTabSz="944037" rtl="0" eaLnBrk="1" latinLnBrk="0" hangingPunct="1">
      <a:defRPr kumimoji="1" sz="1300" kern="1200">
        <a:solidFill>
          <a:schemeClr val="tx1"/>
        </a:solidFill>
        <a:latin typeface="+mn-lt"/>
        <a:ea typeface="+mn-ea"/>
        <a:cs typeface="+mn-cs"/>
      </a:defRPr>
    </a:lvl3pPr>
    <a:lvl4pPr marL="1416055" algn="l" defTabSz="944037" rtl="0" eaLnBrk="1" latinLnBrk="0" hangingPunct="1">
      <a:defRPr kumimoji="1" sz="1300" kern="1200">
        <a:solidFill>
          <a:schemeClr val="tx1"/>
        </a:solidFill>
        <a:latin typeface="+mn-lt"/>
        <a:ea typeface="+mn-ea"/>
        <a:cs typeface="+mn-cs"/>
      </a:defRPr>
    </a:lvl4pPr>
    <a:lvl5pPr marL="1888074" algn="l" defTabSz="944037" rtl="0" eaLnBrk="1" latinLnBrk="0" hangingPunct="1">
      <a:defRPr kumimoji="1" sz="1300" kern="1200">
        <a:solidFill>
          <a:schemeClr val="tx1"/>
        </a:solidFill>
        <a:latin typeface="+mn-lt"/>
        <a:ea typeface="+mn-ea"/>
        <a:cs typeface="+mn-cs"/>
      </a:defRPr>
    </a:lvl5pPr>
    <a:lvl6pPr marL="2360092" algn="l" defTabSz="944037" rtl="0" eaLnBrk="1" latinLnBrk="0" hangingPunct="1">
      <a:defRPr kumimoji="1" sz="1300" kern="1200">
        <a:solidFill>
          <a:schemeClr val="tx1"/>
        </a:solidFill>
        <a:latin typeface="+mn-lt"/>
        <a:ea typeface="+mn-ea"/>
        <a:cs typeface="+mn-cs"/>
      </a:defRPr>
    </a:lvl6pPr>
    <a:lvl7pPr marL="2832111" algn="l" defTabSz="944037" rtl="0" eaLnBrk="1" latinLnBrk="0" hangingPunct="1">
      <a:defRPr kumimoji="1" sz="1300" kern="1200">
        <a:solidFill>
          <a:schemeClr val="tx1"/>
        </a:solidFill>
        <a:latin typeface="+mn-lt"/>
        <a:ea typeface="+mn-ea"/>
        <a:cs typeface="+mn-cs"/>
      </a:defRPr>
    </a:lvl7pPr>
    <a:lvl8pPr marL="3304129" algn="l" defTabSz="944037" rtl="0" eaLnBrk="1" latinLnBrk="0" hangingPunct="1">
      <a:defRPr kumimoji="1" sz="1300" kern="1200">
        <a:solidFill>
          <a:schemeClr val="tx1"/>
        </a:solidFill>
        <a:latin typeface="+mn-lt"/>
        <a:ea typeface="+mn-ea"/>
        <a:cs typeface="+mn-cs"/>
      </a:defRPr>
    </a:lvl8pPr>
    <a:lvl9pPr marL="3776147" algn="l" defTabSz="944037"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78038" y="744538"/>
            <a:ext cx="265112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441A68-05C4-4D5C-A64B-6E1A9535DD70}" type="slidenum">
              <a:rPr kumimoji="1" lang="ja-JP" altLang="en-US" smtClean="0"/>
              <a:t>1</a:t>
            </a:fld>
            <a:endParaRPr kumimoji="1" lang="ja-JP" altLang="en-US" dirty="0"/>
          </a:p>
        </p:txBody>
      </p:sp>
    </p:spTree>
    <p:extLst>
      <p:ext uri="{BB962C8B-B14F-4D97-AF65-F5344CB8AC3E}">
        <p14:creationId xmlns:p14="http://schemas.microsoft.com/office/powerpoint/2010/main" val="1426562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50902" y="3209945"/>
            <a:ext cx="6243559" cy="221490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01805" y="5855390"/>
            <a:ext cx="5141754" cy="2640666"/>
          </a:xfrm>
        </p:spPr>
        <p:txBody>
          <a:bodyPr/>
          <a:lstStyle>
            <a:lvl1pPr marL="0" indent="0" algn="ctr">
              <a:buNone/>
              <a:defRPr>
                <a:solidFill>
                  <a:schemeClr val="tx1">
                    <a:tint val="75000"/>
                  </a:schemeClr>
                </a:solidFill>
              </a:defRPr>
            </a:lvl1pPr>
            <a:lvl2pPr marL="472018" indent="0" algn="ctr">
              <a:buNone/>
              <a:defRPr>
                <a:solidFill>
                  <a:schemeClr val="tx1">
                    <a:tint val="75000"/>
                  </a:schemeClr>
                </a:solidFill>
              </a:defRPr>
            </a:lvl2pPr>
            <a:lvl3pPr marL="944037" indent="0" algn="ctr">
              <a:buNone/>
              <a:defRPr>
                <a:solidFill>
                  <a:schemeClr val="tx1">
                    <a:tint val="75000"/>
                  </a:schemeClr>
                </a:solidFill>
              </a:defRPr>
            </a:lvl3pPr>
            <a:lvl4pPr marL="1416055" indent="0" algn="ctr">
              <a:buNone/>
              <a:defRPr>
                <a:solidFill>
                  <a:schemeClr val="tx1">
                    <a:tint val="75000"/>
                  </a:schemeClr>
                </a:solidFill>
              </a:defRPr>
            </a:lvl4pPr>
            <a:lvl5pPr marL="1888074" indent="0" algn="ctr">
              <a:buNone/>
              <a:defRPr>
                <a:solidFill>
                  <a:schemeClr val="tx1">
                    <a:tint val="75000"/>
                  </a:schemeClr>
                </a:solidFill>
              </a:defRPr>
            </a:lvl5pPr>
            <a:lvl6pPr marL="2360092" indent="0" algn="ctr">
              <a:buNone/>
              <a:defRPr>
                <a:solidFill>
                  <a:schemeClr val="tx1">
                    <a:tint val="75000"/>
                  </a:schemeClr>
                </a:solidFill>
              </a:defRPr>
            </a:lvl6pPr>
            <a:lvl7pPr marL="2832111" indent="0" algn="ctr">
              <a:buNone/>
              <a:defRPr>
                <a:solidFill>
                  <a:schemeClr val="tx1">
                    <a:tint val="75000"/>
                  </a:schemeClr>
                </a:solidFill>
              </a:defRPr>
            </a:lvl7pPr>
            <a:lvl8pPr marL="3304129" indent="0" algn="ctr">
              <a:buNone/>
              <a:defRPr>
                <a:solidFill>
                  <a:schemeClr val="tx1">
                    <a:tint val="75000"/>
                  </a:schemeClr>
                </a:solidFill>
              </a:defRPr>
            </a:lvl8pPr>
            <a:lvl9pPr marL="377614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79565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419086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25388" y="413806"/>
            <a:ext cx="1652707" cy="881656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7268" y="413806"/>
            <a:ext cx="4835697" cy="881656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155836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85889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80233" y="6639936"/>
            <a:ext cx="6243559" cy="2052256"/>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80233" y="4379583"/>
            <a:ext cx="6243559" cy="2260351"/>
          </a:xfrm>
        </p:spPr>
        <p:txBody>
          <a:bodyPr anchor="b"/>
          <a:lstStyle>
            <a:lvl1pPr marL="0" indent="0">
              <a:buNone/>
              <a:defRPr sz="2000">
                <a:solidFill>
                  <a:schemeClr val="tx1">
                    <a:tint val="75000"/>
                  </a:schemeClr>
                </a:solidFill>
              </a:defRPr>
            </a:lvl1pPr>
            <a:lvl2pPr marL="472018" indent="0">
              <a:buNone/>
              <a:defRPr sz="1800">
                <a:solidFill>
                  <a:schemeClr val="tx1">
                    <a:tint val="75000"/>
                  </a:schemeClr>
                </a:solidFill>
              </a:defRPr>
            </a:lvl2pPr>
            <a:lvl3pPr marL="944037" indent="0">
              <a:buNone/>
              <a:defRPr sz="1600">
                <a:solidFill>
                  <a:schemeClr val="tx1">
                    <a:tint val="75000"/>
                  </a:schemeClr>
                </a:solidFill>
              </a:defRPr>
            </a:lvl3pPr>
            <a:lvl4pPr marL="1416055" indent="0">
              <a:buNone/>
              <a:defRPr sz="1500">
                <a:solidFill>
                  <a:schemeClr val="tx1">
                    <a:tint val="75000"/>
                  </a:schemeClr>
                </a:solidFill>
              </a:defRPr>
            </a:lvl4pPr>
            <a:lvl5pPr marL="1888074" indent="0">
              <a:buNone/>
              <a:defRPr sz="1500">
                <a:solidFill>
                  <a:schemeClr val="tx1">
                    <a:tint val="75000"/>
                  </a:schemeClr>
                </a:solidFill>
              </a:defRPr>
            </a:lvl5pPr>
            <a:lvl6pPr marL="2360092" indent="0">
              <a:buNone/>
              <a:defRPr sz="1500">
                <a:solidFill>
                  <a:schemeClr val="tx1">
                    <a:tint val="75000"/>
                  </a:schemeClr>
                </a:solidFill>
              </a:defRPr>
            </a:lvl6pPr>
            <a:lvl7pPr marL="2832111" indent="0">
              <a:buNone/>
              <a:defRPr sz="1500">
                <a:solidFill>
                  <a:schemeClr val="tx1">
                    <a:tint val="75000"/>
                  </a:schemeClr>
                </a:solidFill>
              </a:defRPr>
            </a:lvl7pPr>
            <a:lvl8pPr marL="3304129" indent="0">
              <a:buNone/>
              <a:defRPr sz="1500">
                <a:solidFill>
                  <a:schemeClr val="tx1">
                    <a:tint val="75000"/>
                  </a:schemeClr>
                </a:solidFill>
              </a:defRPr>
            </a:lvl8pPr>
            <a:lvl9pPr marL="3776147"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369716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7268" y="2411045"/>
            <a:ext cx="3244202" cy="6819328"/>
          </a:xfrm>
        </p:spPr>
        <p:txBody>
          <a:bodyPr/>
          <a:lstStyle>
            <a:lvl1pPr>
              <a:defRPr sz="29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733893" y="2411045"/>
            <a:ext cx="3244202" cy="6819328"/>
          </a:xfrm>
        </p:spPr>
        <p:txBody>
          <a:bodyPr/>
          <a:lstStyle>
            <a:lvl1pPr>
              <a:defRPr sz="29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1195380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7269" y="2312976"/>
            <a:ext cx="3245478" cy="963938"/>
          </a:xfrm>
        </p:spPr>
        <p:txBody>
          <a:bodyPr anchor="b"/>
          <a:lstStyle>
            <a:lvl1pPr marL="0" indent="0">
              <a:buNone/>
              <a:defRPr sz="2500" b="1"/>
            </a:lvl1pPr>
            <a:lvl2pPr marL="472018" indent="0">
              <a:buNone/>
              <a:defRPr sz="2000" b="1"/>
            </a:lvl2pPr>
            <a:lvl3pPr marL="944037" indent="0">
              <a:buNone/>
              <a:defRPr sz="1800" b="1"/>
            </a:lvl3pPr>
            <a:lvl4pPr marL="1416055" indent="0">
              <a:buNone/>
              <a:defRPr sz="1600" b="1"/>
            </a:lvl4pPr>
            <a:lvl5pPr marL="1888074" indent="0">
              <a:buNone/>
              <a:defRPr sz="1600" b="1"/>
            </a:lvl5pPr>
            <a:lvl6pPr marL="2360092" indent="0">
              <a:buNone/>
              <a:defRPr sz="1600" b="1"/>
            </a:lvl6pPr>
            <a:lvl7pPr marL="2832111" indent="0">
              <a:buNone/>
              <a:defRPr sz="1600" b="1"/>
            </a:lvl7pPr>
            <a:lvl8pPr marL="3304129" indent="0">
              <a:buNone/>
              <a:defRPr sz="1600" b="1"/>
            </a:lvl8pPr>
            <a:lvl9pPr marL="3776147"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7269" y="3276915"/>
            <a:ext cx="3245478" cy="5953458"/>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731351" y="2312976"/>
            <a:ext cx="3246752" cy="963938"/>
          </a:xfrm>
        </p:spPr>
        <p:txBody>
          <a:bodyPr anchor="b"/>
          <a:lstStyle>
            <a:lvl1pPr marL="0" indent="0">
              <a:buNone/>
              <a:defRPr sz="2500" b="1"/>
            </a:lvl1pPr>
            <a:lvl2pPr marL="472018" indent="0">
              <a:buNone/>
              <a:defRPr sz="2000" b="1"/>
            </a:lvl2pPr>
            <a:lvl3pPr marL="944037" indent="0">
              <a:buNone/>
              <a:defRPr sz="1800" b="1"/>
            </a:lvl3pPr>
            <a:lvl4pPr marL="1416055" indent="0">
              <a:buNone/>
              <a:defRPr sz="1600" b="1"/>
            </a:lvl4pPr>
            <a:lvl5pPr marL="1888074" indent="0">
              <a:buNone/>
              <a:defRPr sz="1600" b="1"/>
            </a:lvl5pPr>
            <a:lvl6pPr marL="2360092" indent="0">
              <a:buNone/>
              <a:defRPr sz="1600" b="1"/>
            </a:lvl6pPr>
            <a:lvl7pPr marL="2832111" indent="0">
              <a:buNone/>
              <a:defRPr sz="1600" b="1"/>
            </a:lvl7pPr>
            <a:lvl8pPr marL="3304129" indent="0">
              <a:buNone/>
              <a:defRPr sz="1600" b="1"/>
            </a:lvl8pPr>
            <a:lvl9pPr marL="3776147"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731351" y="3276915"/>
            <a:ext cx="3246752" cy="5953458"/>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249552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1250368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2296060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7276" y="411410"/>
            <a:ext cx="2416574" cy="1750876"/>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71840" y="411410"/>
            <a:ext cx="4106263" cy="8818963"/>
          </a:xfrm>
        </p:spPr>
        <p:txBody>
          <a:bodyPr/>
          <a:lstStyle>
            <a:lvl1pPr>
              <a:defRPr sz="3300"/>
            </a:lvl1pPr>
            <a:lvl2pPr>
              <a:defRPr sz="2900"/>
            </a:lvl2pPr>
            <a:lvl3pPr>
              <a:defRPr sz="25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7276" y="2162288"/>
            <a:ext cx="2416574" cy="7068085"/>
          </a:xfrm>
        </p:spPr>
        <p:txBody>
          <a:bodyPr/>
          <a:lstStyle>
            <a:lvl1pPr marL="0" indent="0">
              <a:buNone/>
              <a:defRPr sz="1500"/>
            </a:lvl1pPr>
            <a:lvl2pPr marL="472018" indent="0">
              <a:buNone/>
              <a:defRPr sz="1300"/>
            </a:lvl2pPr>
            <a:lvl3pPr marL="944037" indent="0">
              <a:buNone/>
              <a:defRPr sz="1100"/>
            </a:lvl3pPr>
            <a:lvl4pPr marL="1416055" indent="0">
              <a:buNone/>
              <a:defRPr sz="1000"/>
            </a:lvl4pPr>
            <a:lvl5pPr marL="1888074" indent="0">
              <a:buNone/>
              <a:defRPr sz="1000"/>
            </a:lvl5pPr>
            <a:lvl6pPr marL="2360092" indent="0">
              <a:buNone/>
              <a:defRPr sz="1000"/>
            </a:lvl6pPr>
            <a:lvl7pPr marL="2832111" indent="0">
              <a:buNone/>
              <a:defRPr sz="1000"/>
            </a:lvl7pPr>
            <a:lvl8pPr marL="3304129" indent="0">
              <a:buNone/>
              <a:defRPr sz="1000"/>
            </a:lvl8pPr>
            <a:lvl9pPr marL="3776147"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240685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39742" y="7233131"/>
            <a:ext cx="4407218" cy="85391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39742" y="923277"/>
            <a:ext cx="4407218" cy="6199823"/>
          </a:xfrm>
        </p:spPr>
        <p:txBody>
          <a:bodyPr/>
          <a:lstStyle>
            <a:lvl1pPr marL="0" indent="0">
              <a:buNone/>
              <a:defRPr sz="3300"/>
            </a:lvl1pPr>
            <a:lvl2pPr marL="472018" indent="0">
              <a:buNone/>
              <a:defRPr sz="2900"/>
            </a:lvl2pPr>
            <a:lvl3pPr marL="944037" indent="0">
              <a:buNone/>
              <a:defRPr sz="2500"/>
            </a:lvl3pPr>
            <a:lvl4pPr marL="1416055" indent="0">
              <a:buNone/>
              <a:defRPr sz="2000"/>
            </a:lvl4pPr>
            <a:lvl5pPr marL="1888074" indent="0">
              <a:buNone/>
              <a:defRPr sz="2000"/>
            </a:lvl5pPr>
            <a:lvl6pPr marL="2360092" indent="0">
              <a:buNone/>
              <a:defRPr sz="2000"/>
            </a:lvl6pPr>
            <a:lvl7pPr marL="2832111" indent="0">
              <a:buNone/>
              <a:defRPr sz="2000"/>
            </a:lvl7pPr>
            <a:lvl8pPr marL="3304129" indent="0">
              <a:buNone/>
              <a:defRPr sz="2000"/>
            </a:lvl8pPr>
            <a:lvl9pPr marL="3776147"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439742" y="8087038"/>
            <a:ext cx="4407218" cy="1212696"/>
          </a:xfrm>
        </p:spPr>
        <p:txBody>
          <a:bodyPr/>
          <a:lstStyle>
            <a:lvl1pPr marL="0" indent="0">
              <a:buNone/>
              <a:defRPr sz="1500"/>
            </a:lvl1pPr>
            <a:lvl2pPr marL="472018" indent="0">
              <a:buNone/>
              <a:defRPr sz="1300"/>
            </a:lvl2pPr>
            <a:lvl3pPr marL="944037" indent="0">
              <a:buNone/>
              <a:defRPr sz="1100"/>
            </a:lvl3pPr>
            <a:lvl4pPr marL="1416055" indent="0">
              <a:buNone/>
              <a:defRPr sz="1000"/>
            </a:lvl4pPr>
            <a:lvl5pPr marL="1888074" indent="0">
              <a:buNone/>
              <a:defRPr sz="1000"/>
            </a:lvl5pPr>
            <a:lvl6pPr marL="2360092" indent="0">
              <a:buNone/>
              <a:defRPr sz="1000"/>
            </a:lvl6pPr>
            <a:lvl7pPr marL="2832111" indent="0">
              <a:buNone/>
              <a:defRPr sz="1000"/>
            </a:lvl7pPr>
            <a:lvl8pPr marL="3304129" indent="0">
              <a:buNone/>
              <a:defRPr sz="1000"/>
            </a:lvl8pPr>
            <a:lvl9pPr marL="3776147"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97E731A-01F2-4A4D-B6BD-CE57DBB52797}" type="datetimeFigureOut">
              <a:rPr kumimoji="1" lang="ja-JP" altLang="en-US" smtClean="0"/>
              <a:t>2020/4/30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275712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7268" y="413804"/>
            <a:ext cx="6610827" cy="1722174"/>
          </a:xfrm>
          <a:prstGeom prst="rect">
            <a:avLst/>
          </a:prstGeom>
        </p:spPr>
        <p:txBody>
          <a:bodyPr vert="horz" lIns="94404" tIns="47202" rIns="94404" bIns="4720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7268" y="2411045"/>
            <a:ext cx="6610827" cy="6819328"/>
          </a:xfrm>
          <a:prstGeom prst="rect">
            <a:avLst/>
          </a:prstGeom>
        </p:spPr>
        <p:txBody>
          <a:bodyPr vert="horz" lIns="94404" tIns="47202" rIns="94404" bIns="4720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7269" y="9577201"/>
            <a:ext cx="1713918" cy="550138"/>
          </a:xfrm>
          <a:prstGeom prst="rect">
            <a:avLst/>
          </a:prstGeom>
        </p:spPr>
        <p:txBody>
          <a:bodyPr vert="horz" lIns="94404" tIns="47202" rIns="94404" bIns="47202" rtlCol="0" anchor="ctr"/>
          <a:lstStyle>
            <a:lvl1pPr algn="l">
              <a:defRPr sz="1300">
                <a:solidFill>
                  <a:schemeClr val="tx1">
                    <a:tint val="75000"/>
                  </a:schemeClr>
                </a:solidFill>
              </a:defRPr>
            </a:lvl1pPr>
          </a:lstStyle>
          <a:p>
            <a:fld id="{197E731A-01F2-4A4D-B6BD-CE57DBB52797}" type="datetimeFigureOut">
              <a:rPr kumimoji="1" lang="ja-JP" altLang="en-US" smtClean="0"/>
              <a:t>2020/4/30</a:t>
            </a:fld>
            <a:endParaRPr kumimoji="1" lang="ja-JP" altLang="en-US" dirty="0"/>
          </a:p>
        </p:txBody>
      </p:sp>
      <p:sp>
        <p:nvSpPr>
          <p:cNvPr id="5" name="フッター プレースホルダー 4"/>
          <p:cNvSpPr>
            <a:spLocks noGrp="1"/>
          </p:cNvSpPr>
          <p:nvPr>
            <p:ph type="ftr" sz="quarter" idx="3"/>
          </p:nvPr>
        </p:nvSpPr>
        <p:spPr>
          <a:xfrm>
            <a:off x="2509666" y="9577201"/>
            <a:ext cx="2326032" cy="550138"/>
          </a:xfrm>
          <a:prstGeom prst="rect">
            <a:avLst/>
          </a:prstGeom>
        </p:spPr>
        <p:txBody>
          <a:bodyPr vert="horz" lIns="94404" tIns="47202" rIns="94404" bIns="47202" rtlCol="0" anchor="ctr"/>
          <a:lstStyle>
            <a:lvl1pPr algn="ctr">
              <a:defRPr sz="13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264177" y="9577201"/>
            <a:ext cx="1713918" cy="550138"/>
          </a:xfrm>
          <a:prstGeom prst="rect">
            <a:avLst/>
          </a:prstGeom>
        </p:spPr>
        <p:txBody>
          <a:bodyPr vert="horz" lIns="94404" tIns="47202" rIns="94404" bIns="47202" rtlCol="0" anchor="ctr"/>
          <a:lstStyle>
            <a:lvl1pPr algn="r">
              <a:defRPr sz="1300">
                <a:solidFill>
                  <a:schemeClr val="tx1">
                    <a:tint val="75000"/>
                  </a:schemeClr>
                </a:solidFill>
              </a:defRPr>
            </a:lvl1pPr>
          </a:lstStyle>
          <a:p>
            <a:fld id="{D93CBE77-E25E-4A05-AECB-6B621DBFA1F7}" type="slidenum">
              <a:rPr kumimoji="1" lang="ja-JP" altLang="en-US" smtClean="0"/>
              <a:t>‹#›</a:t>
            </a:fld>
            <a:endParaRPr kumimoji="1" lang="ja-JP" altLang="en-US" dirty="0"/>
          </a:p>
        </p:txBody>
      </p:sp>
    </p:spTree>
    <p:extLst>
      <p:ext uri="{BB962C8B-B14F-4D97-AF65-F5344CB8AC3E}">
        <p14:creationId xmlns:p14="http://schemas.microsoft.com/office/powerpoint/2010/main" val="3134907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44037" rtl="0" eaLnBrk="1" latinLnBrk="0" hangingPunct="1">
        <a:spcBef>
          <a:spcPct val="0"/>
        </a:spcBef>
        <a:buNone/>
        <a:defRPr kumimoji="1" sz="4600" kern="1200">
          <a:solidFill>
            <a:schemeClr val="tx1"/>
          </a:solidFill>
          <a:latin typeface="+mj-lt"/>
          <a:ea typeface="+mj-ea"/>
          <a:cs typeface="+mj-cs"/>
        </a:defRPr>
      </a:lvl1pPr>
    </p:titleStyle>
    <p:bodyStyle>
      <a:lvl1pPr marL="354014" indent="-354014" algn="l" defTabSz="944037"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67030" indent="-295011" algn="l" defTabSz="94403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80046" indent="-236009" algn="l" defTabSz="94403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52064" indent="-236009" algn="l" defTabSz="94403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124083" indent="-236009" algn="l" defTabSz="94403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96101" indent="-236009" algn="l" defTabSz="94403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68120" indent="-236009" algn="l" defTabSz="94403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540138" indent="-236009" algn="l" defTabSz="94403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4012157" indent="-236009" algn="l" defTabSz="94403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44037" rtl="0" eaLnBrk="1" latinLnBrk="0" hangingPunct="1">
        <a:defRPr kumimoji="1" sz="1800" kern="1200">
          <a:solidFill>
            <a:schemeClr val="tx1"/>
          </a:solidFill>
          <a:latin typeface="+mn-lt"/>
          <a:ea typeface="+mn-ea"/>
          <a:cs typeface="+mn-cs"/>
        </a:defRPr>
      </a:lvl1pPr>
      <a:lvl2pPr marL="472018" algn="l" defTabSz="944037" rtl="0" eaLnBrk="1" latinLnBrk="0" hangingPunct="1">
        <a:defRPr kumimoji="1" sz="1800" kern="1200">
          <a:solidFill>
            <a:schemeClr val="tx1"/>
          </a:solidFill>
          <a:latin typeface="+mn-lt"/>
          <a:ea typeface="+mn-ea"/>
          <a:cs typeface="+mn-cs"/>
        </a:defRPr>
      </a:lvl2pPr>
      <a:lvl3pPr marL="944037" algn="l" defTabSz="944037" rtl="0" eaLnBrk="1" latinLnBrk="0" hangingPunct="1">
        <a:defRPr kumimoji="1" sz="1800" kern="1200">
          <a:solidFill>
            <a:schemeClr val="tx1"/>
          </a:solidFill>
          <a:latin typeface="+mn-lt"/>
          <a:ea typeface="+mn-ea"/>
          <a:cs typeface="+mn-cs"/>
        </a:defRPr>
      </a:lvl3pPr>
      <a:lvl4pPr marL="1416055" algn="l" defTabSz="944037" rtl="0" eaLnBrk="1" latinLnBrk="0" hangingPunct="1">
        <a:defRPr kumimoji="1" sz="1800" kern="1200">
          <a:solidFill>
            <a:schemeClr val="tx1"/>
          </a:solidFill>
          <a:latin typeface="+mn-lt"/>
          <a:ea typeface="+mn-ea"/>
          <a:cs typeface="+mn-cs"/>
        </a:defRPr>
      </a:lvl4pPr>
      <a:lvl5pPr marL="1888074" algn="l" defTabSz="944037" rtl="0" eaLnBrk="1" latinLnBrk="0" hangingPunct="1">
        <a:defRPr kumimoji="1" sz="1800" kern="1200">
          <a:solidFill>
            <a:schemeClr val="tx1"/>
          </a:solidFill>
          <a:latin typeface="+mn-lt"/>
          <a:ea typeface="+mn-ea"/>
          <a:cs typeface="+mn-cs"/>
        </a:defRPr>
      </a:lvl5pPr>
      <a:lvl6pPr marL="2360092" algn="l" defTabSz="944037" rtl="0" eaLnBrk="1" latinLnBrk="0" hangingPunct="1">
        <a:defRPr kumimoji="1" sz="1800" kern="1200">
          <a:solidFill>
            <a:schemeClr val="tx1"/>
          </a:solidFill>
          <a:latin typeface="+mn-lt"/>
          <a:ea typeface="+mn-ea"/>
          <a:cs typeface="+mn-cs"/>
        </a:defRPr>
      </a:lvl6pPr>
      <a:lvl7pPr marL="2832111" algn="l" defTabSz="944037" rtl="0" eaLnBrk="1" latinLnBrk="0" hangingPunct="1">
        <a:defRPr kumimoji="1" sz="1800" kern="1200">
          <a:solidFill>
            <a:schemeClr val="tx1"/>
          </a:solidFill>
          <a:latin typeface="+mn-lt"/>
          <a:ea typeface="+mn-ea"/>
          <a:cs typeface="+mn-cs"/>
        </a:defRPr>
      </a:lvl7pPr>
      <a:lvl8pPr marL="3304129" algn="l" defTabSz="944037" rtl="0" eaLnBrk="1" latinLnBrk="0" hangingPunct="1">
        <a:defRPr kumimoji="1" sz="1800" kern="1200">
          <a:solidFill>
            <a:schemeClr val="tx1"/>
          </a:solidFill>
          <a:latin typeface="+mn-lt"/>
          <a:ea typeface="+mn-ea"/>
          <a:cs typeface="+mn-cs"/>
        </a:defRPr>
      </a:lvl8pPr>
      <a:lvl9pPr marL="3776147" algn="l" defTabSz="94403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5100" y="-4499"/>
            <a:ext cx="7137490" cy="326158"/>
          </a:xfrm>
          <a:prstGeom prst="rect">
            <a:avLst/>
          </a:prstGeom>
          <a:noFill/>
        </p:spPr>
        <p:txBody>
          <a:bodyPr wrap="square" lIns="94404" tIns="47202" rIns="94404" bIns="47202" rtlCol="0">
            <a:spAutoFit/>
          </a:bodyPr>
          <a:lstStyle/>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職員の皆さま</a:t>
            </a:r>
            <a:r>
              <a:rPr lang="ja-JP" altLang="en-US" sz="1500" dirty="0" smtClean="0">
                <a:latin typeface="メイリオ" panose="020B0604030504040204" pitchFamily="50" charset="-128"/>
                <a:ea typeface="メイリオ" panose="020B0604030504040204" pitchFamily="50" charset="-128"/>
                <a:cs typeface="メイリオ" panose="020B0604030504040204" pitchFamily="50" charset="-128"/>
              </a:rPr>
              <a:t>へ　　　　　　　　　　　　　　　　　　　　　　（参考資料２）</a:t>
            </a:r>
            <a:endParaRPr lang="ja-JP" altLang="en-US" sz="1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149344" y="341460"/>
            <a:ext cx="6976720" cy="514568"/>
          </a:xfrm>
          <a:prstGeom prst="rect">
            <a:avLst/>
          </a:prstGeom>
          <a:solidFill>
            <a:srgbClr val="6666FF"/>
          </a:solidFill>
        </p:spPr>
        <p:txBody>
          <a:bodyPr wrap="square" lIns="94404" tIns="139450" rIns="94404" bIns="34862" rtlCol="0" anchor="ctr" anchorCtr="0">
            <a:spAutoFit/>
          </a:bodyPr>
          <a:lstStyle/>
          <a:p>
            <a:pPr algn="ctr"/>
            <a:r>
              <a:rPr lang="ja-JP" altLang="en-US"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「令和２年度育て世帯への臨時特別給付</a:t>
            </a:r>
            <a:r>
              <a:rPr lang="ja-JP" altLang="en-US" sz="2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金」の</a:t>
            </a:r>
            <a:r>
              <a:rPr lang="ja-JP" altLang="en-US" sz="2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258421" y="3660862"/>
            <a:ext cx="6785338" cy="324000"/>
          </a:xfrm>
          <a:prstGeom prst="rect">
            <a:avLst/>
          </a:prstGeom>
          <a:solidFill>
            <a:srgbClr val="6666FF"/>
          </a:solidFill>
        </p:spPr>
        <p:txBody>
          <a:bodyPr wrap="square" lIns="94404" tIns="72000" rIns="94404" bIns="36000" rtlCol="0">
            <a:spAutoFit/>
          </a:bodyP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支給要件</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202068" y="895557"/>
            <a:ext cx="7106380" cy="1695764"/>
          </a:xfrm>
          <a:prstGeom prst="rect">
            <a:avLst/>
          </a:prstGeom>
          <a:noFill/>
        </p:spPr>
        <p:txBody>
          <a:bodyPr wrap="square" lIns="94404" tIns="47202" rIns="94404" bIns="47202" rtlCol="0">
            <a:spAutoFit/>
          </a:bodyPr>
          <a:lstStyle/>
          <a:p>
            <a:pP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新型コロナウイルス感染症の影響を受けている子育て世帯の生活を支援する取組の一つとして、「子育て世帯への臨時特別給付</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金」を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支給します。</a:t>
            </a:r>
            <a:endParaRPr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この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給付金を受け取るには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、令和２年３月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日（令和２年３月分の児童手当の支給要件児童については令和２年２月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日。）時点</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で住民票のある市区</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町村への申請が必要に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なります。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対象となる方は、申請期間内に申請するようにしてください。</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200"/>
              </a:lnSpc>
              <a:defRPr/>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申請書の「住所（令和２年３月</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日（又は同年２月</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日）時点</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の住民票所在地）」の欄に記載した市区町村（現住所と同じ場合は、現在お住まいの市区町村）に申請してください。</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188409" y="3993358"/>
            <a:ext cx="6873855" cy="1480320"/>
          </a:xfrm>
          <a:prstGeom prst="rect">
            <a:avLst/>
          </a:prstGeom>
          <a:noFill/>
        </p:spPr>
        <p:txBody>
          <a:bodyPr wrap="square" lIns="94404" tIns="47202" rIns="94404" bIns="47202" rtlCol="0">
            <a:spAutoFit/>
          </a:bodyPr>
          <a:lstStyle/>
          <a:p>
            <a:r>
              <a:rPr lang="ja-JP" altLang="en-US"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対象者</a:t>
            </a:r>
            <a:endParaRPr lang="en-US" altLang="ja-JP"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令和２年４月分の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児童手当の受給者</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令和２年４月分の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特例給付の受給者は支給対象者になりません。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26670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特例給付の受給者とは、平成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年の所得が児童手当の所得制限限度額以上である方（児童１人当たり月額一律</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5,000</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円が支給される方）をいいます。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［児童手当　所得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制限限度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額］</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3507096786"/>
              </p:ext>
            </p:extLst>
          </p:nvPr>
        </p:nvGraphicFramePr>
        <p:xfrm>
          <a:off x="365651" y="5429469"/>
          <a:ext cx="4603179" cy="1504838"/>
        </p:xfrm>
        <a:graphic>
          <a:graphicData uri="http://schemas.openxmlformats.org/drawingml/2006/table">
            <a:tbl>
              <a:tblPr firstRow="1" bandRow="1">
                <a:tableStyleId>{5940675A-B579-460E-94D1-54222C63F5DA}</a:tableStyleId>
              </a:tblPr>
              <a:tblGrid>
                <a:gridCol w="1482714">
                  <a:extLst>
                    <a:ext uri="{9D8B030D-6E8A-4147-A177-3AD203B41FA5}">
                      <a16:colId xmlns:a16="http://schemas.microsoft.com/office/drawing/2014/main" val="20000"/>
                    </a:ext>
                  </a:extLst>
                </a:gridCol>
                <a:gridCol w="1562636">
                  <a:extLst>
                    <a:ext uri="{9D8B030D-6E8A-4147-A177-3AD203B41FA5}">
                      <a16:colId xmlns:a16="http://schemas.microsoft.com/office/drawing/2014/main" val="20001"/>
                    </a:ext>
                  </a:extLst>
                </a:gridCol>
                <a:gridCol w="1557829">
                  <a:extLst>
                    <a:ext uri="{9D8B030D-6E8A-4147-A177-3AD203B41FA5}">
                      <a16:colId xmlns:a16="http://schemas.microsoft.com/office/drawing/2014/main" val="20002"/>
                    </a:ext>
                  </a:extLst>
                </a:gridCol>
              </a:tblGrid>
              <a:tr h="192081">
                <a:tc>
                  <a:txBody>
                    <a:bodyPr/>
                    <a:lstStyle/>
                    <a:p>
                      <a:pPr algn="ctr"/>
                      <a:r>
                        <a:rPr kumimoji="1" lang="ja-JP" altLang="en-US" sz="105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扶養親族等の数</a:t>
                      </a:r>
                      <a:endParaRPr kumimoji="1" lang="ja-JP" altLang="en-US" sz="105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6666FF"/>
                    </a:solidFill>
                  </a:tcPr>
                </a:tc>
                <a:tc>
                  <a:txBody>
                    <a:bodyPr/>
                    <a:lstStyle/>
                    <a:p>
                      <a:pPr algn="ctr"/>
                      <a:r>
                        <a:rPr lang="zh-TW" altLang="en-US" sz="1050" dirty="0" smtClean="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所得制限限度額</a:t>
                      </a:r>
                      <a:endParaRPr kumimoji="1" lang="ja-JP" altLang="en-US" sz="105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6666FF"/>
                    </a:solidFill>
                  </a:tcPr>
                </a:tc>
                <a:tc>
                  <a:txBody>
                    <a:bodyPr/>
                    <a:lstStyle/>
                    <a:p>
                      <a:pPr algn="ctr"/>
                      <a:r>
                        <a:rPr kumimoji="1" lang="ja-JP" altLang="en-US" sz="1050" b="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（収入額の目安）</a:t>
                      </a:r>
                      <a:endParaRPr kumimoji="1" lang="ja-JP" altLang="en-US" sz="1050" b="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6666FF"/>
                    </a:solidFill>
                  </a:tcPr>
                </a:tc>
                <a:extLst>
                  <a:ext uri="{0D108BD9-81ED-4DB2-BD59-A6C34878D82A}">
                    <a16:rowId xmlns:a16="http://schemas.microsoft.com/office/drawing/2014/main" val="10000"/>
                  </a:ext>
                </a:extLst>
              </a:tr>
              <a:tr h="228653">
                <a:tc>
                  <a:txBody>
                    <a:bodyPr/>
                    <a:lstStyle/>
                    <a:p>
                      <a:pPr algn="ct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０人</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622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  833.3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09785">
                <a:tc>
                  <a:txBody>
                    <a:bodyPr/>
                    <a:lstStyle/>
                    <a:p>
                      <a:pPr algn="ct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１人</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660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  875.6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16024">
                <a:tc>
                  <a:txBody>
                    <a:bodyPr/>
                    <a:lstStyle/>
                    <a:p>
                      <a:pPr algn="ct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２人</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698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  917.8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32592">
                <a:tc>
                  <a:txBody>
                    <a:bodyPr/>
                    <a:lstStyle/>
                    <a:p>
                      <a:pPr algn="ct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３人</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736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  960.0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16024">
                <a:tc>
                  <a:txBody>
                    <a:bodyPr/>
                    <a:lstStyle/>
                    <a:p>
                      <a:pPr algn="ct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４人</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774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1002.1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39781">
                <a:tc>
                  <a:txBody>
                    <a:bodyPr/>
                    <a:lstStyle/>
                    <a:p>
                      <a:pPr algn="ct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５人</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812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1042.1 </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3600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9" name="テキスト ボックス 18"/>
          <p:cNvSpPr txBox="1"/>
          <p:nvPr/>
        </p:nvSpPr>
        <p:spPr>
          <a:xfrm>
            <a:off x="4969099" y="5460507"/>
            <a:ext cx="2376264" cy="1446550"/>
          </a:xfrm>
          <a:prstGeom prst="rect">
            <a:avLst/>
          </a:prstGeom>
          <a:noFill/>
        </p:spPr>
        <p:txBody>
          <a:bodyPr wrap="square" rtlCol="0">
            <a:spAutoFit/>
          </a:bodyPr>
          <a:lstStyle/>
          <a:p>
            <a:pPr hangingPunct="0"/>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注）</a:t>
            </a:r>
          </a:p>
          <a:p>
            <a:pPr marL="180975" indent="-180975"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○所得税法に規定する同一生計配偶者</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70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以上の者に限る）又は老人扶養親族がある者についての限度額（所得額ベース）は上記の額に当該同一生計配偶者又は老人扶養親族１人につき６万円を加算した額</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hangingPunct="0"/>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○扶養親族等の数が６人以上の場合の限度額（所得額ベース）は、１人に</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つき</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（扶養親族等が同一生計配偶者</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70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歳</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以上の者に限る）又は老人扶養親族であるとき</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44</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）を加算した額。</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105100" y="7009810"/>
            <a:ext cx="6671055" cy="261610"/>
          </a:xfrm>
          <a:prstGeom prst="rect">
            <a:avLst/>
          </a:prstGeom>
          <a:noFill/>
        </p:spPr>
        <p:txBody>
          <a:bodyPr wrap="square" rtlCol="0">
            <a:spAutoFit/>
          </a:bodyPr>
          <a:lstStyle/>
          <a:p>
            <a:pPr hangingPunct="0"/>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「収入額の目安」は、給与収入のみで計算していますので、ご注意ください</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277545" y="9181692"/>
            <a:ext cx="6931576" cy="941711"/>
          </a:xfrm>
          <a:prstGeom prst="rect">
            <a:avLst/>
          </a:prstGeom>
          <a:noFill/>
        </p:spPr>
        <p:txBody>
          <a:bodyPr wrap="square" lIns="94404" tIns="47202" rIns="94404" bIns="47202" rtlCol="0">
            <a:spAutoFit/>
          </a:bodyPr>
          <a:lstStyle/>
          <a:p>
            <a:r>
              <a:rPr lang="ja-JP" altLang="en-US"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■対象児童</a:t>
            </a:r>
            <a:endParaRPr lang="en-US" altLang="ja-JP"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対象者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の令和２年４月分の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児童手当の対象となる児童</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457200"/>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3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457200"/>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上記のほか</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、同年</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３月分の児童手当の対象となっている児童であれば、４月から新高校１年生となっている</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場合等も</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対象となります。</a:t>
            </a:r>
          </a:p>
        </p:txBody>
      </p:sp>
      <p:sp>
        <p:nvSpPr>
          <p:cNvPr id="2" name="角丸四角形 1"/>
          <p:cNvSpPr/>
          <p:nvPr/>
        </p:nvSpPr>
        <p:spPr>
          <a:xfrm>
            <a:off x="268298" y="2626606"/>
            <a:ext cx="6709216" cy="8959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61421" y="2738656"/>
            <a:ext cx="6498043" cy="738664"/>
          </a:xfrm>
          <a:prstGeom prst="rect">
            <a:avLst/>
          </a:prstGeom>
          <a:noFill/>
        </p:spPr>
        <p:txBody>
          <a:bodyPr wrap="square" rtlCol="0">
            <a:spAutoFit/>
          </a:bodyPr>
          <a:lstStyle/>
          <a:p>
            <a:pPr algn="just" hangingPunct="0"/>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申請</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をするためには、申請書の「公務員児童手当受給状況証明欄」に所属庁</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の証明</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必要ですの</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申請書に</a:t>
            </a:r>
            <a:r>
              <a:rPr lang="ja-JP" altLang="ja-JP" sz="1400" u="sng" dirty="0" smtClean="0">
                <a:latin typeface="メイリオ" panose="020B0604030504040204" pitchFamily="50" charset="-128"/>
                <a:ea typeface="メイリオ" panose="020B0604030504040204" pitchFamily="50" charset="-128"/>
                <a:cs typeface="メイリオ" panose="020B0604030504040204" pitchFamily="50" charset="-128"/>
              </a:rPr>
              <a:t>必要事項</a:t>
            </a:r>
            <a:r>
              <a:rPr lang="ja-JP" altLang="ja-JP" sz="1400" u="sng">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400" u="sng" smtClean="0">
                <a:latin typeface="メイリオ" panose="020B0604030504040204" pitchFamily="50" charset="-128"/>
                <a:ea typeface="メイリオ" panose="020B0604030504040204" pitchFamily="50" charset="-128"/>
                <a:cs typeface="メイリオ" panose="020B0604030504040204" pitchFamily="50" charset="-128"/>
              </a:rPr>
              <a:t>記載し</a:t>
            </a:r>
            <a:r>
              <a:rPr lang="ja-JP" altLang="ja-JP" sz="1400" u="sng"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u="sng" dirty="0" smtClean="0">
                <a:latin typeface="メイリオ" panose="020B0604030504040204" pitchFamily="50" charset="-128"/>
                <a:ea typeface="メイリオ" panose="020B0604030504040204" pitchFamily="50" charset="-128"/>
                <a:cs typeface="メイリオ" panose="020B0604030504040204" pitchFamily="50" charset="-128"/>
              </a:rPr>
              <a:t>所属庁</a:t>
            </a:r>
            <a:r>
              <a:rPr lang="ja-JP" altLang="ja-JP" sz="1400" u="sng"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400" u="sng" dirty="0" smtClean="0">
                <a:latin typeface="メイリオ" panose="020B0604030504040204" pitchFamily="50" charset="-128"/>
                <a:ea typeface="メイリオ" panose="020B0604030504040204" pitchFamily="50" charset="-128"/>
                <a:cs typeface="メイリオ" panose="020B0604030504040204" pitchFamily="50" charset="-128"/>
              </a:rPr>
              <a:t>証明を</a:t>
            </a:r>
            <a:r>
              <a:rPr lang="ja-JP" altLang="ja-JP" sz="1400" u="sng" dirty="0">
                <a:latin typeface="メイリオ" panose="020B0604030504040204" pitchFamily="50" charset="-128"/>
                <a:ea typeface="メイリオ" panose="020B0604030504040204" pitchFamily="50" charset="-128"/>
                <a:cs typeface="メイリオ" panose="020B0604030504040204" pitchFamily="50" charset="-128"/>
              </a:rPr>
              <a:t>受けた上で</a:t>
            </a:r>
            <a:r>
              <a:rPr lang="ja-JP" altLang="ja-JP" sz="14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申請</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してください。</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288770" y="7334004"/>
            <a:ext cx="6920351" cy="1631216"/>
          </a:xfrm>
          <a:prstGeom prst="rect">
            <a:avLst/>
          </a:prstGeom>
          <a:noFill/>
        </p:spPr>
        <p:txBody>
          <a:bodyPr wrap="square" rtlCol="0">
            <a:spAutoFit/>
          </a:bodyPr>
          <a:lstStyle/>
          <a:p>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入院等やむを得ない事由により児童手当の認定請求をせず、令和２年４月分の児童手当の対象となる児童分の支給</a:t>
            </a:r>
            <a:r>
              <a:rPr lang="ja-JP" altLang="en-US" sz="1000" dirty="0" smtClean="0">
                <a:latin typeface="メイリオ" panose="020B0604030504040204" pitchFamily="50" charset="-128"/>
                <a:ea typeface="メイリオ" panose="020B0604030504040204" pitchFamily="50" charset="-128"/>
              </a:rPr>
              <a:t>が</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受けられない</a:t>
            </a:r>
            <a:r>
              <a:rPr lang="ja-JP" altLang="en-US" sz="1000" dirty="0">
                <a:latin typeface="メイリオ" panose="020B0604030504040204" pitchFamily="50" charset="-128"/>
                <a:ea typeface="メイリオ" panose="020B0604030504040204" pitchFamily="50" charset="-128"/>
              </a:rPr>
              <a:t>方についても、支給対象になり得るので</a:t>
            </a:r>
            <a:r>
              <a:rPr lang="ja-JP" altLang="en-US" sz="1000" dirty="0" smtClean="0">
                <a:latin typeface="メイリオ" panose="020B0604030504040204" pitchFamily="50" charset="-128"/>
                <a:ea typeface="メイリオ" panose="020B0604030504040204" pitchFamily="50" charset="-128"/>
              </a:rPr>
              <a:t>、児童手当担当までご相</a:t>
            </a:r>
            <a:r>
              <a:rPr lang="ja-JP" altLang="en-US" sz="1000" dirty="0">
                <a:latin typeface="メイリオ" panose="020B0604030504040204" pitchFamily="50" charset="-128"/>
                <a:ea typeface="メイリオ" panose="020B0604030504040204" pitchFamily="50" charset="-128"/>
              </a:rPr>
              <a:t>談ください。</a:t>
            </a:r>
          </a:p>
          <a:p>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監護</a:t>
            </a:r>
            <a:r>
              <a:rPr lang="ja-JP" altLang="en-US" sz="1000" dirty="0">
                <a:latin typeface="メイリオ" panose="020B0604030504040204" pitchFamily="50" charset="-128"/>
                <a:ea typeface="メイリオ" panose="020B0604030504040204" pitchFamily="50" charset="-128"/>
              </a:rPr>
              <a:t>する児童が４月から新高校１年生となっている</a:t>
            </a:r>
            <a:r>
              <a:rPr lang="ja-JP" altLang="en-US" sz="1000" dirty="0" smtClean="0">
                <a:latin typeface="メイリオ" panose="020B0604030504040204" pitchFamily="50" charset="-128"/>
                <a:ea typeface="メイリオ" panose="020B0604030504040204" pitchFamily="50" charset="-128"/>
              </a:rPr>
              <a:t>場合等で、令和</a:t>
            </a:r>
            <a:r>
              <a:rPr lang="ja-JP" altLang="en-US" sz="1000" dirty="0">
                <a:latin typeface="メイリオ" panose="020B0604030504040204" pitchFamily="50" charset="-128"/>
                <a:ea typeface="メイリオ" panose="020B0604030504040204" pitchFamily="50" charset="-128"/>
              </a:rPr>
              <a:t>２年</a:t>
            </a:r>
            <a:r>
              <a:rPr lang="ja-JP" altLang="en-US" sz="1000" dirty="0" smtClean="0">
                <a:latin typeface="メイリオ" panose="020B0604030504040204" pitchFamily="50" charset="-128"/>
                <a:ea typeface="メイリオ" panose="020B0604030504040204" pitchFamily="50" charset="-128"/>
              </a:rPr>
              <a:t>４月分の</a:t>
            </a:r>
            <a:r>
              <a:rPr lang="ja-JP" altLang="en-US" sz="1000" dirty="0">
                <a:latin typeface="メイリオ" panose="020B0604030504040204" pitchFamily="50" charset="-128"/>
                <a:ea typeface="メイリオ" panose="020B0604030504040204" pitchFamily="50" charset="-128"/>
              </a:rPr>
              <a:t>児童手当の支給</a:t>
            </a:r>
            <a:r>
              <a:rPr lang="ja-JP" altLang="en-US" sz="1000" dirty="0" smtClean="0">
                <a:latin typeface="メイリオ" panose="020B0604030504040204" pitchFamily="50" charset="-128"/>
                <a:ea typeface="メイリオ" panose="020B0604030504040204" pitchFamily="50" charset="-128"/>
              </a:rPr>
              <a:t>を受けない</a:t>
            </a:r>
            <a:r>
              <a:rPr lang="ja-JP" altLang="en-US" sz="1000" dirty="0">
                <a:latin typeface="メイリオ" panose="020B0604030504040204" pitchFamily="50" charset="-128"/>
                <a:ea typeface="メイリオ" panose="020B0604030504040204" pitchFamily="50" charset="-128"/>
              </a:rPr>
              <a:t>方でも</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令和</a:t>
            </a:r>
            <a:r>
              <a:rPr lang="ja-JP" altLang="en-US" sz="1000" dirty="0">
                <a:latin typeface="メイリオ" panose="020B0604030504040204" pitchFamily="50" charset="-128"/>
                <a:ea typeface="メイリオ" panose="020B0604030504040204" pitchFamily="50" charset="-128"/>
              </a:rPr>
              <a:t>２年３月分の児童手当の支給を受けることをもって、支給対象者とします</a:t>
            </a:r>
            <a:r>
              <a:rPr lang="ja-JP" altLang="en-US" sz="1000" dirty="0" smtClean="0">
                <a:latin typeface="メイリオ" panose="020B0604030504040204" pitchFamily="50" charset="-128"/>
                <a:ea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endParaRPr>
          </a:p>
          <a:p>
            <a:r>
              <a:rPr lang="en-US" altLang="ja-JP" sz="1000" dirty="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令和</a:t>
            </a:r>
            <a:r>
              <a:rPr lang="ja-JP" altLang="en-US" sz="1000" dirty="0">
                <a:latin typeface="メイリオ" panose="020B0604030504040204" pitchFamily="50" charset="-128"/>
                <a:ea typeface="メイリオ" panose="020B0604030504040204" pitchFamily="50" charset="-128"/>
              </a:rPr>
              <a:t>２年４月分（又は３月分）の児童手当の支給を受ける方が子育て世帯への臨時特別給付金の支給が決定</a:t>
            </a:r>
            <a:r>
              <a:rPr lang="ja-JP" altLang="en-US" sz="1000" dirty="0" smtClean="0">
                <a:latin typeface="メイリオ" panose="020B0604030504040204" pitchFamily="50" charset="-128"/>
                <a:ea typeface="メイリオ" panose="020B0604030504040204" pitchFamily="50" charset="-128"/>
              </a:rPr>
              <a:t>される</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までの</a:t>
            </a:r>
            <a:r>
              <a:rPr lang="ja-JP" altLang="en-US" sz="1000" dirty="0">
                <a:latin typeface="メイリオ" panose="020B0604030504040204" pitchFamily="50" charset="-128"/>
                <a:ea typeface="メイリオ" panose="020B0604030504040204" pitchFamily="50" charset="-128"/>
              </a:rPr>
              <a:t>間に亡くなられた場合は、その方に代わって翌月分から児童手当の支給を受けることになった方等に</a:t>
            </a:r>
            <a:r>
              <a:rPr lang="ja-JP" altLang="en-US" sz="1000" dirty="0" smtClean="0">
                <a:latin typeface="メイリオ" panose="020B0604030504040204" pitchFamily="50" charset="-128"/>
                <a:ea typeface="メイリオ" panose="020B0604030504040204" pitchFamily="50" charset="-128"/>
              </a:rPr>
              <a:t>対して</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支給します</a:t>
            </a:r>
            <a:r>
              <a:rPr lang="ja-JP" altLang="en-US" sz="1000" dirty="0">
                <a:latin typeface="メイリオ" panose="020B0604030504040204" pitchFamily="50" charset="-128"/>
                <a:ea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endParaRPr>
          </a:p>
          <a:p>
            <a:r>
              <a:rPr lang="en-US" altLang="ja-JP" sz="1000" dirty="0" smtClean="0">
                <a:latin typeface="メイリオ" panose="020B0604030504040204" pitchFamily="50" charset="-128"/>
                <a:ea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rPr>
              <a:t>令和</a:t>
            </a:r>
            <a:r>
              <a:rPr lang="ja-JP" altLang="en-US" sz="1000" dirty="0">
                <a:latin typeface="メイリオ" panose="020B0604030504040204" pitchFamily="50" charset="-128"/>
                <a:ea typeface="メイリオ" panose="020B0604030504040204" pitchFamily="50" charset="-128"/>
              </a:rPr>
              <a:t>２年４月分の児童手当の支給を受けていない方でも、</a:t>
            </a:r>
            <a:r>
              <a:rPr lang="en-US" altLang="ja-JP" sz="1000" dirty="0">
                <a:latin typeface="メイリオ" panose="020B0604030504040204" pitchFamily="50" charset="-128"/>
                <a:ea typeface="メイリオ" panose="020B0604030504040204" pitchFamily="50" charset="-128"/>
              </a:rPr>
              <a:t>DV</a:t>
            </a:r>
            <a:r>
              <a:rPr lang="ja-JP" altLang="en-US" sz="1000" dirty="0">
                <a:latin typeface="メイリオ" panose="020B0604030504040204" pitchFamily="50" charset="-128"/>
                <a:ea typeface="メイリオ" panose="020B0604030504040204" pitchFamily="50" charset="-128"/>
              </a:rPr>
              <a:t>被害によりお子さんとともに避難されている方</a:t>
            </a:r>
            <a:r>
              <a:rPr lang="ja-JP" altLang="en-US" sz="1000" dirty="0" smtClean="0">
                <a:latin typeface="メイリオ" panose="020B0604030504040204" pitchFamily="50" charset="-128"/>
                <a:ea typeface="メイリオ" panose="020B0604030504040204" pitchFamily="50" charset="-128"/>
              </a:rPr>
              <a:t>に</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ついては、子育て世帯への臨時特別給付金の支給を受けることができる場合があります。詳細は、●●課まで</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rPr>
              <a:t>ご相談ください</a:t>
            </a:r>
            <a:r>
              <a:rPr lang="ja-JP" altLang="en-US" sz="1000"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481212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06543" y="7024073"/>
            <a:ext cx="6785338" cy="324000"/>
          </a:xfrm>
          <a:prstGeom prst="rect">
            <a:avLst/>
          </a:prstGeom>
          <a:solidFill>
            <a:srgbClr val="6666FF"/>
          </a:solidFill>
        </p:spPr>
        <p:txBody>
          <a:bodyPr wrap="square" lIns="94404" tIns="72000" rIns="94404" bIns="36000" rtlCol="0">
            <a:spAutoFit/>
          </a:bodyP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注意事項</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244482" y="7420153"/>
            <a:ext cx="6995192" cy="1172544"/>
          </a:xfrm>
          <a:prstGeom prst="rect">
            <a:avLst/>
          </a:prstGeom>
          <a:noFill/>
        </p:spPr>
        <p:txBody>
          <a:bodyPr wrap="square" lIns="94404" tIns="47202" rIns="94404" bIns="47202" rtlCol="0">
            <a:spAutoFit/>
          </a:bodyPr>
          <a:lstStyle/>
          <a:p>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原則</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として、申請期間外の申請や、申請先市区町村と異なる市区町村</a:t>
            </a:r>
            <a:r>
              <a:rPr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への申請は、</a:t>
            </a:r>
            <a:endParaRPr lang="en-US" altLang="ja-JP"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受け付けられません</a:t>
            </a:r>
            <a:r>
              <a:rPr lang="ja-JP" altLang="en-US" sz="1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のでご注意ください</a:t>
            </a:r>
            <a:r>
              <a:rPr lang="ja-JP" altLang="en-US" sz="14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・「申請書」</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申請時まで大切に保管してください</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申請書</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」の記載事項</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ついて</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申請</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受け</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付け</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た市</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区</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町村から照会</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があった</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場合は、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申請書の</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記載</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事項の範囲内</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回答しますので</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ご了承</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13178" y="8821354"/>
            <a:ext cx="6785338" cy="890977"/>
          </a:xfrm>
          <a:prstGeom prst="rect">
            <a:avLst/>
          </a:prstGeom>
          <a:noFill/>
          <a:ln w="19050">
            <a:solidFill>
              <a:srgbClr val="6666FF"/>
            </a:solidFill>
          </a:ln>
        </p:spPr>
        <p:txBody>
          <a:bodyPr wrap="square" lIns="94404" tIns="144000" rIns="94404" bIns="144000" rtlCol="0">
            <a:spAutoFit/>
          </a:bodyPr>
          <a:lstStyle/>
          <a:p>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＜問い合わせ</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先</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○申請書について</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課</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担当：●●、●●（内線</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0000</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244482" y="6236088"/>
            <a:ext cx="6995192" cy="706850"/>
            <a:chOff x="191859" y="722542"/>
            <a:chExt cx="6995192" cy="706850"/>
          </a:xfrm>
        </p:grpSpPr>
        <p:sp>
          <p:nvSpPr>
            <p:cNvPr id="10" name="テキスト ボックス 9"/>
            <p:cNvSpPr txBox="1"/>
            <p:nvPr/>
          </p:nvSpPr>
          <p:spPr>
            <a:xfrm>
              <a:off x="260555" y="722542"/>
              <a:ext cx="6785338" cy="324000"/>
            </a:xfrm>
            <a:prstGeom prst="rect">
              <a:avLst/>
            </a:prstGeom>
            <a:solidFill>
              <a:srgbClr val="6666FF"/>
            </a:solidFill>
          </p:spPr>
          <p:txBody>
            <a:bodyPr wrap="square" lIns="94404" tIns="72000" rIns="94404" bIns="36000" rtlCol="0">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給付金</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の受取方法</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91859" y="1118622"/>
              <a:ext cx="6995192" cy="310770"/>
            </a:xfrm>
            <a:prstGeom prst="rect">
              <a:avLst/>
            </a:prstGeom>
            <a:noFill/>
          </p:spPr>
          <p:txBody>
            <a:bodyPr wrap="square" lIns="94404" tIns="47202" rIns="94404" bIns="47202"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申請書に記載された児童手当振込口座等の指定の金融機関口座</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入金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されます</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110293" y="974970"/>
            <a:ext cx="7001102" cy="5437596"/>
            <a:chOff x="210387" y="1350095"/>
            <a:chExt cx="7001102" cy="5380513"/>
          </a:xfrm>
        </p:grpSpPr>
        <p:sp>
          <p:nvSpPr>
            <p:cNvPr id="26" name="テキスト ボックス 25"/>
            <p:cNvSpPr txBox="1"/>
            <p:nvPr/>
          </p:nvSpPr>
          <p:spPr>
            <a:xfrm>
              <a:off x="216297" y="1769964"/>
              <a:ext cx="6995192" cy="741657"/>
            </a:xfrm>
            <a:prstGeom prst="rect">
              <a:avLst/>
            </a:prstGeom>
            <a:noFill/>
          </p:spPr>
          <p:txBody>
            <a:bodyPr wrap="square" lIns="94404" tIns="47202" rIns="94404" bIns="47202"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申請受付窓口や申請方法は、各市区町村により異なりますが、多くの市区町村の受付期間は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月から</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月までです。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所属庁から児童手当の受給証明を受けた後、速やかに申請してください。</a:t>
              </a:r>
              <a:endParaRPr lang="en-US" altLang="ja-JP" sz="14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210387" y="2738100"/>
              <a:ext cx="6873855" cy="3992508"/>
            </a:xfrm>
            <a:prstGeom prst="rect">
              <a:avLst/>
            </a:prstGeom>
            <a:noFill/>
          </p:spPr>
          <p:txBody>
            <a:bodyPr wrap="square" lIns="94404" tIns="47202" rIns="94404" bIns="47202" rtlCol="0">
              <a:normAutofit/>
            </a:bodyPr>
            <a:lstStyle/>
            <a:p>
              <a:r>
                <a:rPr lang="ja-JP" altLang="en-US"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　■申請先</a:t>
              </a:r>
              <a:r>
                <a:rPr lang="ja-JP" altLang="en-US" sz="1400" b="1" dirty="0">
                  <a:solidFill>
                    <a:srgbClr val="00999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00999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：令和２年３月</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時点で住民票のある市区町村</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令和２年４月１日以降に転入された方は、同年３月</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日時点で住民票のあった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市</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が</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申請先になりますのでご注意</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２年３月分の児童手当の対象となっているお子さんのみを監護して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いる場合</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、令和２年２月</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日時点で住民票のある市区町村に対して申請してください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申</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請書の「住所（令和２年３月</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日（又は同年２月</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smtClean="0">
                  <a:latin typeface="メイリオ" panose="020B0604030504040204" pitchFamily="50" charset="-128"/>
                  <a:ea typeface="メイリオ" panose="020B0604030504040204" pitchFamily="50" charset="-128"/>
                  <a:cs typeface="メイリオ" panose="020B0604030504040204" pitchFamily="50" charset="-128"/>
                </a:rPr>
                <a:t>日）時点</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の住民票所在地）」の欄に記載した</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市区</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町村</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（現住所と同じ場合は、現在お住まいの市区町村）に申請してください。</a:t>
              </a:r>
            </a:p>
            <a:p>
              <a:pPr>
                <a:lnSpc>
                  <a:spcPct val="150000"/>
                </a:lnSpc>
              </a:pPr>
              <a:r>
                <a:rPr lang="ja-JP" altLang="en-US"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　■申請期間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申請先の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市区</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町村に問い合わせてください。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400" b="1" dirty="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提出</a:t>
              </a:r>
              <a:r>
                <a:rPr lang="ja-JP" altLang="en-US"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書類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ja-JP" sz="1400" b="1" dirty="0">
                  <a:latin typeface="メイリオ" panose="020B0604030504040204" pitchFamily="50" charset="-128"/>
                  <a:ea typeface="メイリオ" panose="020B0604030504040204" pitchFamily="50" charset="-128"/>
                  <a:cs typeface="メイリオ" panose="020B0604030504040204" pitchFamily="50" charset="-128"/>
                </a:rPr>
                <a:t>申請書</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●●課から配布します。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必要事項を記入の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上、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一度●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●課</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にご提出ください。</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619250" indent="-161925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課で児童手当の受給証明をしてお返ししますので、その後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市区町村に提出していただくこととなります。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②</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振込口座</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確認</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できる</a:t>
              </a:r>
              <a:r>
                <a:rPr lang="ja-JP"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書類</a:t>
              </a:r>
              <a:endParaRPr lang="ja-JP"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1524000" indent="-1524000"/>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金融</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機関名、口座番号、口座名義人（カナ）がわかる</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通帳</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や</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キャッシュカード</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し</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04975" indent="-1704975"/>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280012" y="1350095"/>
              <a:ext cx="6785338" cy="324000"/>
            </a:xfrm>
            <a:prstGeom prst="rect">
              <a:avLst/>
            </a:prstGeom>
            <a:solidFill>
              <a:srgbClr val="6666FF"/>
            </a:solidFill>
          </p:spPr>
          <p:txBody>
            <a:bodyPr wrap="square" lIns="94404" tIns="72000" rIns="94404" bIns="36000" rtlCol="0">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申請方法</a:t>
              </a:r>
            </a:p>
          </p:txBody>
        </p:sp>
      </p:grpSp>
      <p:sp>
        <p:nvSpPr>
          <p:cNvPr id="17" name="テキスト ボックス 16"/>
          <p:cNvSpPr txBox="1"/>
          <p:nvPr/>
        </p:nvSpPr>
        <p:spPr>
          <a:xfrm>
            <a:off x="160461" y="0"/>
            <a:ext cx="6785338" cy="324000"/>
          </a:xfrm>
          <a:prstGeom prst="rect">
            <a:avLst/>
          </a:prstGeom>
          <a:solidFill>
            <a:srgbClr val="6666FF"/>
          </a:solidFill>
        </p:spPr>
        <p:txBody>
          <a:bodyPr wrap="square" lIns="94404" tIns="72000" rIns="94404" bIns="36000" rtlCol="0">
            <a:spAutoFit/>
          </a:bodyP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支給要件</a:t>
            </a:r>
            <a:endPar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199098" y="371154"/>
            <a:ext cx="6873855" cy="633935"/>
          </a:xfrm>
          <a:prstGeom prst="rect">
            <a:avLst/>
          </a:prstGeom>
          <a:noFill/>
        </p:spPr>
        <p:txBody>
          <a:bodyPr wrap="square" lIns="94404" tIns="47202" rIns="94404" bIns="47202" rtlCol="0">
            <a:spAutoFit/>
          </a:bodyPr>
          <a:lstStyle/>
          <a:p>
            <a:r>
              <a:rPr lang="ja-JP" altLang="en-US"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rPr>
              <a:t>■支給額</a:t>
            </a:r>
            <a:endParaRPr lang="en-US" altLang="ja-JP" sz="1400" b="1" dirty="0" smtClean="0">
              <a:solidFill>
                <a:srgbClr val="6666FF"/>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対象児童１人につき</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47686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2546</TotalTime>
  <Words>1357</Words>
  <Application>Microsoft Office PowerPoint</Application>
  <PresentationFormat>ユーザー設定</PresentationFormat>
  <Paragraphs>86</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井上 雄太（子ども・子育て本部）</cp:lastModifiedBy>
  <cp:revision>260</cp:revision>
  <cp:lastPrinted>2020-04-22T09:26:44Z</cp:lastPrinted>
  <dcterms:created xsi:type="dcterms:W3CDTF">2014-01-06T07:09:18Z</dcterms:created>
  <dcterms:modified xsi:type="dcterms:W3CDTF">2020-04-30T11:09:26Z</dcterms:modified>
</cp:coreProperties>
</file>